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0"/>
  </p:notesMasterIdLst>
  <p:sldIdLst>
    <p:sldId id="256" r:id="rId5"/>
    <p:sldId id="257" r:id="rId6"/>
    <p:sldId id="258" r:id="rId7"/>
    <p:sldId id="259" r:id="rId8"/>
    <p:sldId id="260" r:id="rId9"/>
    <p:sldId id="261" r:id="rId10"/>
    <p:sldId id="262" r:id="rId11"/>
    <p:sldId id="263" r:id="rId12"/>
    <p:sldId id="271" r:id="rId13"/>
    <p:sldId id="264" r:id="rId14"/>
    <p:sldId id="265" r:id="rId15"/>
    <p:sldId id="266" r:id="rId16"/>
    <p:sldId id="267" r:id="rId17"/>
    <p:sldId id="268" r:id="rId18"/>
    <p:sldId id="269" r:id="rId19"/>
  </p:sldIdLst>
  <p:sldSz cx="12192000" cy="6858000"/>
  <p:notesSz cx="6858000" cy="9144000"/>
  <p:embeddedFontLst>
    <p:embeddedFont>
      <p:font typeface="Century Gothic" panose="020B0502020202020204" pitchFamily="34" charset="0"/>
      <p:regular r:id="rId21"/>
      <p:bold r:id="rId22"/>
      <p:italic r:id="rId23"/>
      <p:boldItalic r:id="rId24"/>
    </p:embeddedFont>
    <p:embeddedFont>
      <p:font typeface="Open Sans" panose="020B0606030504020204" pitchFamily="34" charset="0"/>
      <p:regular r:id="rId25"/>
      <p:italic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6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1.m4a"/><Relationship Id="rId7" Type="http://schemas.openxmlformats.org/officeDocument/2006/relationships/image" Target="../media/image3.png"/><Relationship Id="rId2" Type="http://schemas.microsoft.com/office/2007/relationships/media" Target="../media/media11.m4a"/><Relationship Id="rId1" Type="http://schemas.openxmlformats.org/officeDocument/2006/relationships/tags" Target="../tags/tag10.xml"/><Relationship Id="rId6" Type="http://schemas.openxmlformats.org/officeDocument/2006/relationships/image" Target="../media/image8.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media2.m4a"/><Relationship Id="rId7" Type="http://schemas.openxmlformats.org/officeDocument/2006/relationships/notesSlide" Target="../notesSlides/notesSlide2.xml"/><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slideLayout" Target="../slideLayouts/slideLayout2.xml"/><Relationship Id="rId5" Type="http://schemas.openxmlformats.org/officeDocument/2006/relationships/audio" Target="../media/media3.m4a"/><Relationship Id="rId10" Type="http://schemas.openxmlformats.org/officeDocument/2006/relationships/image" Target="../media/image4.png"/><Relationship Id="rId4" Type="http://schemas.microsoft.com/office/2007/relationships/media" Target="../media/media3.m4a"/><Relationship Id="rId9"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4.m4a"/><Relationship Id="rId7" Type="http://schemas.openxmlformats.org/officeDocument/2006/relationships/notesSlide" Target="../notesSlides/notesSlide3.xml"/><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slideLayout" Target="../slideLayouts/slideLayout2.xml"/><Relationship Id="rId5" Type="http://schemas.openxmlformats.org/officeDocument/2006/relationships/audio" Target="../media/media5.m4a"/><Relationship Id="rId4" Type="http://schemas.microsoft.com/office/2007/relationships/media" Target="../media/media5.m4a"/><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4.png"/><Relationship Id="rId2" Type="http://schemas.microsoft.com/office/2007/relationships/media" Target="../media/media9.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6.png"/><Relationship Id="rId2" Type="http://schemas.microsoft.com/office/2007/relationships/media" Target="../media/media10.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Michael Gontarek	</a:t>
            </a:r>
            <a:endParaRPr dirty="0"/>
          </a:p>
          <a:p>
            <a:pPr marL="0" lvl="0" indent="0" algn="l" rtl="0">
              <a:lnSpc>
                <a:spcPct val="70000"/>
              </a:lnSpc>
              <a:spcBef>
                <a:spcPts val="1000"/>
              </a:spcBef>
              <a:spcAft>
                <a:spcPts val="0"/>
              </a:spcAft>
              <a:buClr>
                <a:schemeClr val="lt1"/>
              </a:buClr>
              <a:buSzPts val="1850"/>
              <a:buNone/>
            </a:pPr>
            <a:endParaRPr sz="1850" i="1" dirty="0"/>
          </a:p>
          <a:p>
            <a:pPr marL="0" lvl="0" indent="0" algn="l" rtl="0">
              <a:lnSpc>
                <a:spcPct val="70000"/>
              </a:lnSpc>
              <a:spcBef>
                <a:spcPts val="1000"/>
              </a:spcBef>
              <a:spcAft>
                <a:spcPts val="0"/>
              </a:spcAft>
              <a:buSzPts val="1850"/>
              <a:buNone/>
            </a:pPr>
            <a:endParaRPr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5" name="Recorded Sound">
            <a:hlinkClick r:id="" action="ppaction://media"/>
            <a:extLst>
              <a:ext uri="{FF2B5EF4-FFF2-40B4-BE49-F238E27FC236}">
                <a16:creationId xmlns:a16="http://schemas.microsoft.com/office/drawing/2014/main" id="{5A2FF2D5-31CD-43DC-82A4-07BAD6375A7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77600" y="6092483"/>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66"/>
    </mc:Choice>
    <mc:Fallback>
      <p:transition spd="slow" advTm="3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8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Recorded Sound">
            <a:hlinkClick r:id="" action="ppaction://media"/>
            <a:extLst>
              <a:ext uri="{FF2B5EF4-FFF2-40B4-BE49-F238E27FC236}">
                <a16:creationId xmlns:a16="http://schemas.microsoft.com/office/drawing/2014/main" id="{5755D8BC-17B0-47EA-B3C5-E9E52EDDB28C}"/>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3354"/>
    </mc:Choice>
    <mc:Fallback>
      <p:transition spd="slow" advTm="33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35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a:t>DevOps is an extension to the SDLC.  We focus on security at every level of development.   This includes the  plan, designing, building and testing phase.  This continues into maintaining as well as when we monitor and detect issues in the code. </a:t>
            </a:r>
          </a:p>
          <a:p>
            <a:pPr marL="457200" lvl="1" indent="0" algn="l" rtl="0">
              <a:lnSpc>
                <a:spcPct val="90000"/>
              </a:lnSpc>
              <a:spcBef>
                <a:spcPts val="0"/>
              </a:spcBef>
              <a:spcAft>
                <a:spcPts val="0"/>
              </a:spcAft>
              <a:buClr>
                <a:schemeClr val="lt1"/>
              </a:buClr>
              <a:buSzPts val="2000"/>
              <a:buNone/>
            </a:pPr>
            <a:endParaRPr lang="en-US" dirty="0"/>
          </a:p>
          <a:p>
            <a:pPr marL="685800" lvl="1" indent="-228600" algn="l" rtl="0">
              <a:lnSpc>
                <a:spcPct val="90000"/>
              </a:lnSpc>
              <a:spcBef>
                <a:spcPts val="0"/>
              </a:spcBef>
              <a:spcAft>
                <a:spcPts val="0"/>
              </a:spcAft>
              <a:buClr>
                <a:schemeClr val="lt1"/>
              </a:buClr>
              <a:buSzPts val="2000"/>
              <a:buChar char="•"/>
            </a:pPr>
            <a:r>
              <a:rPr lang="en-US" dirty="0"/>
              <a:t>Tools we can use to ensure we are writing clean and safe code are, SonarQube, Coverity, </a:t>
            </a:r>
            <a:r>
              <a:rPr lang="en-US" dirty="0" err="1"/>
              <a:t>CppCheck</a:t>
            </a:r>
            <a:r>
              <a:rPr lang="en-US" dirty="0"/>
              <a:t>, and Clang-Tidy.  These tools allow us to get some more insight than what Visual Studio may be offering.  The more tools we use to help us find mistakes the better!</a:t>
            </a:r>
            <a:endParaRPr lang="en-US" sz="16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Recorded Sound">
            <a:hlinkClick r:id="" action="ppaction://media"/>
            <a:extLst>
              <a:ext uri="{FF2B5EF4-FFF2-40B4-BE49-F238E27FC236}">
                <a16:creationId xmlns:a16="http://schemas.microsoft.com/office/drawing/2014/main" id="{E4A10C93-7FF7-4CCC-BCE8-CAC5F76596B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8273"/>
    </mc:Choice>
    <mc:Fallback>
      <p:transition spd="slow" advTm="382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827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46442"/>
          </a:xfrm>
          <a:prstGeom prst="rect">
            <a:avLst/>
          </a:prstGeom>
          <a:noFill/>
          <a:ln>
            <a:noFill/>
          </a:ln>
        </p:spPr>
        <p:txBody>
          <a:bodyPr spcFirstLastPara="1" wrap="square" lIns="91425" tIns="45700" rIns="91425" bIns="45700" numCol="1" anchor="t" anchorCtr="0">
            <a:normAutofit/>
          </a:bodyPr>
          <a:lstStyle/>
          <a:p>
            <a:pPr marL="228600" lvl="0" indent="-228600" algn="l" rtl="0">
              <a:lnSpc>
                <a:spcPct val="90000"/>
              </a:lnSpc>
              <a:spcBef>
                <a:spcPts val="0"/>
              </a:spcBef>
              <a:spcAft>
                <a:spcPts val="0"/>
              </a:spcAft>
              <a:buClr>
                <a:schemeClr val="lt1"/>
              </a:buClr>
              <a:buSzPts val="2000"/>
              <a:buChar char="•"/>
            </a:pPr>
            <a:r>
              <a:rPr lang="en-US" dirty="0"/>
              <a:t>Security is something that takes time and money to implement. So, what we want to ensure is that as we develop, we are also using secure coding standards and tests within our code.  This will help cut down on used resources later. </a:t>
            </a:r>
          </a:p>
          <a:p>
            <a:pPr marL="228600" lvl="0" indent="-228600" algn="l" rtl="0">
              <a:lnSpc>
                <a:spcPct val="90000"/>
              </a:lnSpc>
              <a:spcBef>
                <a:spcPts val="0"/>
              </a:spcBef>
              <a:spcAft>
                <a:spcPts val="0"/>
              </a:spcAft>
              <a:buClr>
                <a:schemeClr val="lt1"/>
              </a:buClr>
              <a:buSzPts val="2000"/>
              <a:buChar char="•"/>
            </a:pPr>
            <a:r>
              <a:rPr lang="en-US" dirty="0"/>
              <a:t>Risks and benefits of act now and wait.</a:t>
            </a:r>
          </a:p>
          <a:p>
            <a:pPr marL="685800" lvl="1" indent="-228600">
              <a:spcBef>
                <a:spcPts val="0"/>
              </a:spcBef>
              <a:buSzPts val="2000"/>
            </a:pPr>
            <a:r>
              <a:rPr lang="en-US" dirty="0"/>
              <a:t>Wait</a:t>
            </a:r>
          </a:p>
          <a:p>
            <a:pPr marL="1143000" lvl="2" indent="-228600">
              <a:spcBef>
                <a:spcPts val="0"/>
              </a:spcBef>
              <a:buSzPts val="2000"/>
            </a:pPr>
            <a:r>
              <a:rPr lang="en-US" dirty="0"/>
              <a:t>Cost less and takes less upfront effort</a:t>
            </a:r>
          </a:p>
          <a:p>
            <a:pPr marL="1143000" lvl="2" indent="-228600">
              <a:spcBef>
                <a:spcPts val="0"/>
              </a:spcBef>
              <a:buSzPts val="2000"/>
            </a:pPr>
            <a:r>
              <a:rPr lang="en-US" dirty="0"/>
              <a:t>Faster production</a:t>
            </a:r>
          </a:p>
          <a:p>
            <a:pPr marL="685800" lvl="1" indent="-228600">
              <a:spcBef>
                <a:spcPts val="0"/>
              </a:spcBef>
              <a:buSzPts val="2000"/>
            </a:pPr>
            <a:r>
              <a:rPr lang="en-US" dirty="0"/>
              <a:t>Act now</a:t>
            </a:r>
          </a:p>
          <a:p>
            <a:pPr marL="1143000" lvl="2" indent="-228600">
              <a:spcBef>
                <a:spcPts val="0"/>
              </a:spcBef>
              <a:buSzPts val="2000"/>
            </a:pPr>
            <a:r>
              <a:rPr lang="en-US" dirty="0"/>
              <a:t>Cost more and takes more upfront effort</a:t>
            </a:r>
          </a:p>
          <a:p>
            <a:pPr marL="1143000" lvl="2" indent="-228600">
              <a:spcBef>
                <a:spcPts val="0"/>
              </a:spcBef>
              <a:buSzPts val="2000"/>
            </a:pPr>
            <a:r>
              <a:rPr lang="en-US" dirty="0"/>
              <a:t>Slower production but save headaches later. 	</a:t>
            </a:r>
          </a:p>
          <a:p>
            <a:pPr marL="228600" lvl="0" indent="-228600" algn="l" rtl="0">
              <a:lnSpc>
                <a:spcPct val="90000"/>
              </a:lnSpc>
              <a:spcBef>
                <a:spcPts val="0"/>
              </a:spcBef>
              <a:spcAft>
                <a:spcPts val="0"/>
              </a:spcAft>
              <a:buClr>
                <a:schemeClr val="lt1"/>
              </a:buClr>
              <a:buSzPts val="2000"/>
              <a:buChar char="•"/>
            </a:pPr>
            <a:r>
              <a:rPr lang="en-US" dirty="0"/>
              <a:t>We need to ensure that we are acting now.  This will ensure that we don’t have data breaches later down the road that affects our reputation and customers. 		</a:t>
            </a: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Recorded Sound">
            <a:hlinkClick r:id="" action="ppaction://media"/>
            <a:extLst>
              <a:ext uri="{FF2B5EF4-FFF2-40B4-BE49-F238E27FC236}">
                <a16:creationId xmlns:a16="http://schemas.microsoft.com/office/drawing/2014/main" id="{A6C29340-6F99-4F43-B0D8-685207C9C3A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2519"/>
    </mc:Choice>
    <mc:Fallback>
      <p:transition spd="slow" advTm="425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5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1"/>
            <a:ext cx="10820400" cy="2606040"/>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400" dirty="0"/>
              <a:t>We need to ensure we are up to date on all the current threats and trends of hackers.  Doing this will help ensure Green Pace is safe and secure along with our customers. When writing good safe code, we need to remember to keep it simple so that we can update easily. </a:t>
            </a:r>
          </a:p>
          <a:p>
            <a:pPr marL="1143000" lvl="2" indent="-228600" algn="l" rtl="0">
              <a:lnSpc>
                <a:spcPct val="90000"/>
              </a:lnSpc>
              <a:spcBef>
                <a:spcPts val="0"/>
              </a:spcBef>
              <a:spcAft>
                <a:spcPts val="0"/>
              </a:spcAft>
              <a:buClr>
                <a:schemeClr val="lt1"/>
              </a:buClr>
              <a:buSzPts val="1800"/>
              <a:buChar char="•"/>
            </a:pPr>
            <a:r>
              <a:rPr lang="en-US" sz="2400" dirty="0"/>
              <a:t>Yahoo was hacked by a simple phishing </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Recorded Sound">
            <a:hlinkClick r:id="" action="ppaction://media"/>
            <a:extLst>
              <a:ext uri="{FF2B5EF4-FFF2-40B4-BE49-F238E27FC236}">
                <a16:creationId xmlns:a16="http://schemas.microsoft.com/office/drawing/2014/main" id="{7FC06127-D876-480E-9ED7-FB6CAB949A5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652"/>
    </mc:Choice>
    <mc:Fallback>
      <p:transition spd="slow" advTm="176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403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sz="2400" dirty="0"/>
              <a:t>The principles and standards mentioned though out this presentation will help ensure that we keep Green Pace and our customers safe from data breaches.  We must always think about what a hacker may do to exploit our system and how we can protect it.  By using the zero-trust methodology, we can make sure that no one has access to any data unless it was given to them at some point.  By following the principals and standards here we can keep Green Pace and our customers data safe.</a:t>
            </a:r>
          </a:p>
          <a:p>
            <a:pPr marL="0" lvl="0" indent="0" algn="l" rtl="0">
              <a:lnSpc>
                <a:spcPct val="90000"/>
              </a:lnSpc>
              <a:spcBef>
                <a:spcPts val="0"/>
              </a:spcBef>
              <a:spcAft>
                <a:spcPts val="0"/>
              </a:spcAft>
              <a:buClr>
                <a:schemeClr val="lt1"/>
              </a:buClr>
              <a:buSzPts val="2200"/>
              <a:buNone/>
            </a:pPr>
            <a:endParaRPr sz="18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Recorded Sound">
            <a:hlinkClick r:id="" action="ppaction://media"/>
            <a:extLst>
              <a:ext uri="{FF2B5EF4-FFF2-40B4-BE49-F238E27FC236}">
                <a16:creationId xmlns:a16="http://schemas.microsoft.com/office/drawing/2014/main" id="{E6012BC6-BEFF-4EA2-9BDC-D5C48C62947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004"/>
    </mc:Choice>
    <mc:Fallback>
      <p:transition spd="slow" advTm="290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0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b="0" i="0" dirty="0">
                <a:solidFill>
                  <a:schemeClr val="bg1"/>
                </a:solidFill>
                <a:effectLst/>
                <a:latin typeface="Open Sans" panose="020B0606030504020204" pitchFamily="34" charset="0"/>
              </a:rPr>
              <a:t>Williams, M. (2022). </a:t>
            </a:r>
            <a:r>
              <a:rPr lang="en-US" b="0" i="1" dirty="0">
                <a:solidFill>
                  <a:schemeClr val="bg1"/>
                </a:solidFill>
                <a:effectLst/>
                <a:latin typeface="Open Sans" panose="020B0606030504020204" pitchFamily="34" charset="0"/>
              </a:rPr>
              <a:t>Inside the Russian hack of Yahoo: How they did it</a:t>
            </a:r>
            <a:r>
              <a:rPr lang="en-US" b="0" i="0" dirty="0">
                <a:solidFill>
                  <a:schemeClr val="bg1"/>
                </a:solidFill>
                <a:effectLst/>
                <a:latin typeface="Open Sans" panose="020B0606030504020204" pitchFamily="34" charset="0"/>
              </a:rPr>
              <a:t>. CSO Online. Retrieved 9 April 2022, from https://www.csoonline.com/article/3180762/inside-the-russian-hack-of-yahoo-how-they-did-it.html.</a:t>
            </a:r>
            <a:endParaRPr dirty="0">
              <a:solidFill>
                <a:schemeClr val="bg1"/>
              </a:solidFill>
            </a:endParaRPr>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8">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9">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DE721369-5AD2-463C-BC01-307A5CF88D9C}"/>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430000" y="6096000"/>
            <a:ext cx="609600" cy="609600"/>
          </a:xfrm>
          <a:prstGeom prst="rect">
            <a:avLst/>
          </a:prstGeom>
        </p:spPr>
      </p:pic>
      <p:pic>
        <p:nvPicPr>
          <p:cNvPr id="3" name="Recorded Sound">
            <a:hlinkClick r:id="" action="ppaction://media"/>
            <a:extLst>
              <a:ext uri="{FF2B5EF4-FFF2-40B4-BE49-F238E27FC236}">
                <a16:creationId xmlns:a16="http://schemas.microsoft.com/office/drawing/2014/main" id="{AA4D7F4B-37C3-4550-89C8-B7296A470A7D}"/>
              </a:ext>
            </a:extLst>
          </p:cNvPr>
          <p:cNvPicPr>
            <a:picLocks noChangeAspect="1"/>
          </p:cNvPicPr>
          <p:nvPr>
            <a:audioFile r:link="rId5"/>
            <p:extLst>
              <p:ext uri="{DAA4B4D4-6D71-4841-9C94-3DE7FCFB9230}">
                <p14:media xmlns:p14="http://schemas.microsoft.com/office/powerpoint/2010/main" r:embed="rId4"/>
              </p:ext>
            </p:extLst>
          </p:nvPr>
        </p:nvPicPr>
        <p:blipFill>
          <a:blip r:embed="rId10"/>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136"/>
    </mc:Choice>
    <mc:Fallback>
      <p:transition spd="slow" advTm="41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4179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
                </p:tgtEl>
              </p:cMediaNode>
            </p:audio>
            <p:audio>
              <p:cMediaNode vol="80000">
                <p:cTn id="11"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0" algn="l" rtl="0">
              <a:lnSpc>
                <a:spcPct val="107916"/>
              </a:lnSpc>
              <a:spcBef>
                <a:spcPts val="0"/>
              </a:spcBef>
              <a:spcAft>
                <a:spcPts val="0"/>
              </a:spcAft>
              <a:buSzPts val="1800"/>
              <a:buNone/>
            </a:pPr>
            <a:endParaRPr lang="en-US" sz="2000" dirty="0">
              <a:solidFill>
                <a:srgbClr val="FFFFFF"/>
              </a:solidFill>
            </a:endParaRPr>
          </a:p>
          <a:p>
            <a:pPr marL="228600" lvl="0" indent="0" algn="l" rtl="0">
              <a:lnSpc>
                <a:spcPct val="107916"/>
              </a:lnSpc>
              <a:spcBef>
                <a:spcPts val="0"/>
              </a:spcBef>
              <a:spcAft>
                <a:spcPts val="0"/>
              </a:spcAft>
              <a:buSzPts val="1800"/>
              <a:buNone/>
            </a:pPr>
            <a:r>
              <a:rPr lang="en-US" sz="2000" dirty="0">
                <a:solidFill>
                  <a:srgbClr val="FFFFFF"/>
                </a:solidFill>
              </a:rPr>
              <a:t>It is important that we look at the threats matrix to know what areas of our code to focus on for security and costs. </a:t>
            </a:r>
            <a:endParaRPr sz="2000" dirty="0"/>
          </a:p>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1623176416"/>
              </p:ext>
            </p:extLst>
          </p:nvPr>
        </p:nvGraphicFramePr>
        <p:xfrm>
          <a:off x="3171900" y="2561050"/>
          <a:ext cx="7835225" cy="402330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Threat that is very likely to happen.</a:t>
                      </a:r>
                      <a:endParaRPr sz="2800" u="none" strike="noStrike" cap="none" dirty="0">
                        <a:solidFill>
                          <a:srgbClr val="FFD966"/>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lang="en-US"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High severity, likely, inexpensive to repair flaws.</a:t>
                      </a:r>
                      <a:endParaRPr lang="en-US" sz="28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Low severity, unlikely, expensive to repair flaws. </a:t>
                      </a:r>
                      <a:endParaRPr sz="28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800" u="none" strike="noStrike" cap="none" dirty="0">
                          <a:solidFill>
                            <a:srgbClr val="FFD966"/>
                          </a:solidFill>
                        </a:rPr>
                        <a:t>Threat that is not likely to happen. </a:t>
                      </a:r>
                      <a:endParaRPr sz="28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95044A94-7CED-46EF-857B-8F4A771E0E74}"/>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pic>
        <p:nvPicPr>
          <p:cNvPr id="3" name="Recorded Sound">
            <a:hlinkClick r:id="" action="ppaction://media"/>
            <a:extLst>
              <a:ext uri="{FF2B5EF4-FFF2-40B4-BE49-F238E27FC236}">
                <a16:creationId xmlns:a16="http://schemas.microsoft.com/office/drawing/2014/main" id="{1611B8F4-81F1-418E-B6E2-D65DB799A967}"/>
              </a:ext>
            </a:extLst>
          </p:cNvPr>
          <p:cNvPicPr>
            <a:picLocks noChangeAspect="1"/>
          </p:cNvPicPr>
          <p:nvPr>
            <a:audioFile r:link="rId5"/>
            <p:extLst>
              <p:ext uri="{DAA4B4D4-6D71-4841-9C94-3DE7FCFB9230}">
                <p14:media xmlns:p14="http://schemas.microsoft.com/office/powerpoint/2010/main" r:embed="rId4"/>
              </p:ext>
            </p:extLst>
          </p:nvPr>
        </p:nvPicPr>
        <p:blipFill>
          <a:blip r:embed="rId9"/>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415"/>
    </mc:Choice>
    <mc:Fallback>
      <p:transition spd="slow" advTm="3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229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2"/>
                </p:tgtEl>
              </p:cMediaNode>
            </p:audio>
            <p:audio>
              <p:cMediaNode vol="80000">
                <p:cTn id="11"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85000" lnSpcReduction="20000"/>
          </a:bodyPr>
          <a:lstStyle/>
          <a:p>
            <a:pPr marL="228600" indent="-228600">
              <a:spcBef>
                <a:spcPts val="0"/>
              </a:spcBef>
              <a:buSzPts val="2200"/>
            </a:pPr>
            <a:r>
              <a:rPr lang="en-US" dirty="0">
                <a:solidFill>
                  <a:srgbClr val="FFFFFF"/>
                </a:solidFill>
              </a:rPr>
              <a:t>Validate Input Data</a:t>
            </a:r>
          </a:p>
          <a:p>
            <a:pPr marL="1143000" lvl="2" indent="-228600">
              <a:spcBef>
                <a:spcPts val="0"/>
              </a:spcBef>
              <a:buSzPts val="2200"/>
            </a:pPr>
            <a:r>
              <a:rPr lang="en-US" dirty="0">
                <a:solidFill>
                  <a:srgbClr val="FF0000"/>
                </a:solidFill>
              </a:rPr>
              <a:t>Allocate sufficient memory for an object. </a:t>
            </a:r>
          </a:p>
          <a:p>
            <a:pPr marL="1143000" lvl="2" indent="-228600">
              <a:spcBef>
                <a:spcPts val="0"/>
              </a:spcBef>
              <a:buSzPts val="2200"/>
            </a:pPr>
            <a:r>
              <a:rPr lang="en-US" dirty="0">
                <a:solidFill>
                  <a:srgbClr val="FF0000"/>
                </a:solidFill>
              </a:rPr>
              <a:t>Use valid integer ranges.</a:t>
            </a:r>
          </a:p>
          <a:p>
            <a:pPr marL="228600" indent="-228600">
              <a:spcBef>
                <a:spcPts val="0"/>
              </a:spcBef>
              <a:buSzPts val="2200"/>
            </a:pPr>
            <a:r>
              <a:rPr lang="en-US" dirty="0">
                <a:solidFill>
                  <a:srgbClr val="FFFFFF"/>
                </a:solidFill>
              </a:rPr>
              <a:t>Heed Compiler Warnings</a:t>
            </a:r>
          </a:p>
          <a:p>
            <a:pPr marL="1143000" lvl="2" indent="-228600">
              <a:spcBef>
                <a:spcPts val="0"/>
              </a:spcBef>
              <a:buSzPts val="2200"/>
            </a:pPr>
            <a:r>
              <a:rPr lang="en-US" dirty="0">
                <a:solidFill>
                  <a:srgbClr val="FF0000"/>
                </a:solidFill>
              </a:rPr>
              <a:t>Do not attempt to create a </a:t>
            </a:r>
            <a:r>
              <a:rPr lang="en-US" dirty="0" err="1">
                <a:solidFill>
                  <a:srgbClr val="FF0000"/>
                </a:solidFill>
              </a:rPr>
              <a:t>std:string</a:t>
            </a:r>
            <a:r>
              <a:rPr lang="en-US" dirty="0">
                <a:solidFill>
                  <a:srgbClr val="FF0000"/>
                </a:solidFill>
              </a:rPr>
              <a:t> from a null pointer.</a:t>
            </a:r>
          </a:p>
          <a:p>
            <a:pPr marL="228600" indent="-228600">
              <a:spcBef>
                <a:spcPts val="0"/>
              </a:spcBef>
              <a:buSzPts val="2200"/>
            </a:pPr>
            <a:r>
              <a:rPr lang="en-US" dirty="0">
                <a:solidFill>
                  <a:srgbClr val="FFFFFF"/>
                </a:solidFill>
              </a:rPr>
              <a:t>Architect and Design for Security Policies</a:t>
            </a:r>
          </a:p>
          <a:p>
            <a:pPr marL="228600" indent="-228600">
              <a:spcBef>
                <a:spcPts val="0"/>
              </a:spcBef>
              <a:buSzPts val="2200"/>
            </a:pPr>
            <a:r>
              <a:rPr lang="en-US" dirty="0">
                <a:solidFill>
                  <a:srgbClr val="FFFFFF"/>
                </a:solidFill>
              </a:rPr>
              <a:t>Keep It Simple</a:t>
            </a:r>
          </a:p>
          <a:p>
            <a:pPr marL="1143000" lvl="2" indent="-228600">
              <a:spcBef>
                <a:spcPts val="0"/>
              </a:spcBef>
              <a:buSzPts val="2200"/>
            </a:pPr>
            <a:r>
              <a:rPr lang="en-US" dirty="0">
                <a:solidFill>
                  <a:srgbClr val="FF0000"/>
                </a:solidFill>
              </a:rPr>
              <a:t>Range check element access.</a:t>
            </a:r>
          </a:p>
          <a:p>
            <a:pPr marL="228600" indent="-228600">
              <a:spcBef>
                <a:spcPts val="0"/>
              </a:spcBef>
              <a:buSzPts val="2200"/>
            </a:pPr>
            <a:r>
              <a:rPr lang="en-US" dirty="0">
                <a:solidFill>
                  <a:srgbClr val="FFFFFF"/>
                </a:solidFill>
              </a:rPr>
              <a:t>Default Deny</a:t>
            </a:r>
          </a:p>
          <a:p>
            <a:pPr marL="228600" indent="-228600">
              <a:spcBef>
                <a:spcPts val="0"/>
              </a:spcBef>
              <a:buSzPts val="2200"/>
            </a:pPr>
            <a:r>
              <a:rPr lang="en-US" dirty="0">
                <a:solidFill>
                  <a:srgbClr val="FFFFFF"/>
                </a:solidFill>
              </a:rPr>
              <a:t>Adhere to the Principle of Least Privilege</a:t>
            </a:r>
          </a:p>
          <a:p>
            <a:pPr marL="228600" indent="-228600">
              <a:spcBef>
                <a:spcPts val="0"/>
              </a:spcBef>
              <a:buSzPts val="2200"/>
            </a:pPr>
            <a:r>
              <a:rPr lang="en-US" dirty="0">
                <a:solidFill>
                  <a:srgbClr val="FFFFFF"/>
                </a:solidFill>
              </a:rPr>
              <a:t>Sanitize Data Sent to Other Systems</a:t>
            </a:r>
          </a:p>
          <a:p>
            <a:pPr marL="228600" indent="-228600">
              <a:spcBef>
                <a:spcPts val="0"/>
              </a:spcBef>
              <a:buSzPts val="2200"/>
            </a:pPr>
            <a:r>
              <a:rPr lang="en-US" dirty="0">
                <a:solidFill>
                  <a:srgbClr val="FFFFFF"/>
                </a:solidFill>
              </a:rPr>
              <a:t>Practice Defense in Depth</a:t>
            </a:r>
          </a:p>
          <a:p>
            <a:pPr marL="1143000" lvl="2" indent="-228600">
              <a:spcBef>
                <a:spcPts val="0"/>
              </a:spcBef>
              <a:buSzPts val="2200"/>
            </a:pPr>
            <a:r>
              <a:rPr lang="en-US" dirty="0">
                <a:solidFill>
                  <a:srgbClr val="FF0000"/>
                </a:solidFill>
              </a:rPr>
              <a:t>Guarantee exception safety. </a:t>
            </a:r>
          </a:p>
          <a:p>
            <a:pPr marL="1143000" lvl="2" indent="-228600">
              <a:spcBef>
                <a:spcPts val="0"/>
              </a:spcBef>
              <a:buSzPts val="2200"/>
            </a:pPr>
            <a:r>
              <a:rPr lang="en-US" dirty="0">
                <a:solidFill>
                  <a:srgbClr val="FF0000"/>
                </a:solidFill>
              </a:rPr>
              <a:t>Close files when they are no longer needed. </a:t>
            </a:r>
          </a:p>
          <a:p>
            <a:pPr marL="228600" indent="-228600">
              <a:spcBef>
                <a:spcPts val="0"/>
              </a:spcBef>
              <a:buSzPts val="2200"/>
            </a:pPr>
            <a:r>
              <a:rPr lang="en-US" dirty="0">
                <a:solidFill>
                  <a:srgbClr val="FFFFFF"/>
                </a:solidFill>
              </a:rPr>
              <a:t>Use Effective Quality Assurance Techniques</a:t>
            </a:r>
          </a:p>
          <a:p>
            <a:pPr marL="1143000" lvl="2" indent="-228600">
              <a:spcBef>
                <a:spcPts val="0"/>
              </a:spcBef>
              <a:buSzPts val="2200"/>
            </a:pPr>
            <a:r>
              <a:rPr lang="en-US" dirty="0">
                <a:solidFill>
                  <a:srgbClr val="FF0000"/>
                </a:solidFill>
              </a:rPr>
              <a:t>Incorporate diagnostic tests using assertions.</a:t>
            </a:r>
          </a:p>
          <a:p>
            <a:pPr marL="228600" indent="-228600">
              <a:spcBef>
                <a:spcPts val="0"/>
              </a:spcBef>
              <a:buSzPts val="2200"/>
            </a:pPr>
            <a:r>
              <a:rPr lang="en-US" dirty="0">
                <a:solidFill>
                  <a:srgbClr val="FFFFFF"/>
                </a:solidFill>
              </a:rPr>
              <a:t>Adopt a Secure Coding Standard</a:t>
            </a:r>
          </a:p>
          <a:p>
            <a:pPr marL="1143000" lvl="2" indent="-228600">
              <a:spcBef>
                <a:spcPts val="0"/>
              </a:spcBef>
              <a:buSzPts val="2200"/>
            </a:pPr>
            <a:r>
              <a:rPr lang="en-US" dirty="0">
                <a:solidFill>
                  <a:srgbClr val="FF0000"/>
                </a:solidFill>
              </a:rPr>
              <a:t>Ensure that operations on signed integers do not result in overflow.</a:t>
            </a:r>
          </a:p>
          <a:p>
            <a:pPr marL="1143000" lvl="2" indent="-228600">
              <a:spcBef>
                <a:spcPts val="0"/>
              </a:spcBef>
              <a:buSzPts val="2200"/>
            </a:pPr>
            <a:r>
              <a:rPr lang="en-US" dirty="0">
                <a:solidFill>
                  <a:srgbClr val="FF0000"/>
                </a:solidFill>
              </a:rPr>
              <a:t>Do not add or subtract an integer to a pointer to a non-array object. </a:t>
            </a:r>
          </a:p>
          <a:p>
            <a:pPr marL="1143000" lvl="2" indent="-228600">
              <a:spcBef>
                <a:spcPts val="0"/>
              </a:spcBef>
              <a:buSzPts val="2200"/>
            </a:pPr>
            <a:r>
              <a:rPr lang="en-US" dirty="0">
                <a:solidFill>
                  <a:srgbClr val="FF0000"/>
                </a:solidFill>
              </a:rPr>
              <a:t>Guarantee that library functions do not overflow.</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Recorded Sound">
            <a:hlinkClick r:id="" action="ppaction://media"/>
            <a:extLst>
              <a:ext uri="{FF2B5EF4-FFF2-40B4-BE49-F238E27FC236}">
                <a16:creationId xmlns:a16="http://schemas.microsoft.com/office/drawing/2014/main" id="{5C1640DD-B6DB-4F34-AA1C-3A7830AE21E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698"/>
    </mc:Choice>
    <mc:Fallback>
      <p:transition spd="slow" advTm="36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20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Ensure that operations on signed integers do not result in overflow.</a:t>
            </a:r>
          </a:p>
          <a:p>
            <a:pPr marL="228600" lvl="0" indent="-228600" algn="l" rtl="0">
              <a:lnSpc>
                <a:spcPct val="90000"/>
              </a:lnSpc>
              <a:spcBef>
                <a:spcPts val="0"/>
              </a:spcBef>
              <a:spcAft>
                <a:spcPts val="0"/>
              </a:spcAft>
              <a:buClr>
                <a:schemeClr val="lt1"/>
              </a:buClr>
              <a:buSzPts val="2000"/>
              <a:buChar char="•"/>
            </a:pPr>
            <a:r>
              <a:rPr lang="en-US" sz="2000" dirty="0"/>
              <a:t>Guarantee exception safety.</a:t>
            </a:r>
          </a:p>
          <a:p>
            <a:pPr marL="228600" lvl="0" indent="-228600" algn="l" rtl="0">
              <a:lnSpc>
                <a:spcPct val="90000"/>
              </a:lnSpc>
              <a:spcBef>
                <a:spcPts val="0"/>
              </a:spcBef>
              <a:spcAft>
                <a:spcPts val="0"/>
              </a:spcAft>
              <a:buClr>
                <a:schemeClr val="lt1"/>
              </a:buClr>
              <a:buSzPts val="2000"/>
              <a:buChar char="•"/>
            </a:pPr>
            <a:r>
              <a:rPr lang="en-US" sz="2000" dirty="0"/>
              <a:t>Use valid iterator ranges.</a:t>
            </a:r>
          </a:p>
          <a:p>
            <a:pPr marL="228600" lvl="0" indent="-228600" algn="l" rtl="0">
              <a:lnSpc>
                <a:spcPct val="90000"/>
              </a:lnSpc>
              <a:spcBef>
                <a:spcPts val="0"/>
              </a:spcBef>
              <a:spcAft>
                <a:spcPts val="0"/>
              </a:spcAft>
              <a:buClr>
                <a:schemeClr val="lt1"/>
              </a:buClr>
              <a:buSzPts val="2000"/>
              <a:buChar char="•"/>
            </a:pPr>
            <a:r>
              <a:rPr lang="en-US" sz="2000" dirty="0"/>
              <a:t>Allocate sufficient memory for an object.</a:t>
            </a:r>
          </a:p>
          <a:p>
            <a:pPr marL="228600" lvl="0" indent="-228600" algn="l" rtl="0">
              <a:lnSpc>
                <a:spcPct val="90000"/>
              </a:lnSpc>
              <a:spcBef>
                <a:spcPts val="0"/>
              </a:spcBef>
              <a:spcAft>
                <a:spcPts val="0"/>
              </a:spcAft>
              <a:buClr>
                <a:schemeClr val="lt1"/>
              </a:buClr>
              <a:buSzPts val="2000"/>
              <a:buChar char="•"/>
            </a:pPr>
            <a:r>
              <a:rPr lang="en-US" sz="2000" dirty="0"/>
              <a:t>Do not attempt to create a std::string from a null pointer. </a:t>
            </a:r>
          </a:p>
          <a:p>
            <a:pPr marL="228600" lvl="0" indent="-228600" algn="l" rtl="0">
              <a:lnSpc>
                <a:spcPct val="90000"/>
              </a:lnSpc>
              <a:spcBef>
                <a:spcPts val="0"/>
              </a:spcBef>
              <a:spcAft>
                <a:spcPts val="0"/>
              </a:spcAft>
              <a:buClr>
                <a:schemeClr val="lt1"/>
              </a:buClr>
              <a:buSzPts val="2000"/>
              <a:buChar char="•"/>
            </a:pPr>
            <a:r>
              <a:rPr lang="en-US" sz="2000" dirty="0"/>
              <a:t>Guarantee that library functions do not overflow.</a:t>
            </a:r>
          </a:p>
          <a:p>
            <a:pPr marL="228600" lvl="0" indent="-228600" algn="l" rtl="0">
              <a:lnSpc>
                <a:spcPct val="90000"/>
              </a:lnSpc>
              <a:spcBef>
                <a:spcPts val="0"/>
              </a:spcBef>
              <a:spcAft>
                <a:spcPts val="0"/>
              </a:spcAft>
              <a:buClr>
                <a:schemeClr val="lt1"/>
              </a:buClr>
              <a:buSzPts val="2000"/>
              <a:buChar char="•"/>
            </a:pPr>
            <a:r>
              <a:rPr lang="en-US" sz="2000" dirty="0"/>
              <a:t>Range check element access. </a:t>
            </a:r>
          </a:p>
          <a:p>
            <a:pPr marL="228600" lvl="0" indent="-228600" algn="l" rtl="0">
              <a:lnSpc>
                <a:spcPct val="90000"/>
              </a:lnSpc>
              <a:spcBef>
                <a:spcPts val="0"/>
              </a:spcBef>
              <a:spcAft>
                <a:spcPts val="0"/>
              </a:spcAft>
              <a:buClr>
                <a:schemeClr val="lt1"/>
              </a:buClr>
              <a:buSzPts val="2000"/>
              <a:buChar char="•"/>
            </a:pPr>
            <a:r>
              <a:rPr lang="en-US" sz="2000" dirty="0"/>
              <a:t>Do not add or subtract an integer to a pointer to a non-array object.</a:t>
            </a:r>
          </a:p>
          <a:p>
            <a:pPr marL="228600" lvl="0" indent="-228600" algn="l" rtl="0">
              <a:lnSpc>
                <a:spcPct val="90000"/>
              </a:lnSpc>
              <a:spcBef>
                <a:spcPts val="0"/>
              </a:spcBef>
              <a:spcAft>
                <a:spcPts val="0"/>
              </a:spcAft>
              <a:buClr>
                <a:schemeClr val="lt1"/>
              </a:buClr>
              <a:buSzPts val="2000"/>
              <a:buChar char="•"/>
            </a:pPr>
            <a:r>
              <a:rPr lang="en-US" sz="2000" dirty="0"/>
              <a:t>Close files when they are no longer needed. </a:t>
            </a:r>
          </a:p>
          <a:p>
            <a:pPr marL="228600" lvl="0" indent="-228600" algn="l" rtl="0">
              <a:lnSpc>
                <a:spcPct val="90000"/>
              </a:lnSpc>
              <a:spcBef>
                <a:spcPts val="0"/>
              </a:spcBef>
              <a:spcAft>
                <a:spcPts val="0"/>
              </a:spcAft>
              <a:buClr>
                <a:schemeClr val="lt1"/>
              </a:buClr>
              <a:buSzPts val="2000"/>
              <a:buChar char="•"/>
            </a:pPr>
            <a:r>
              <a:rPr lang="en-US" sz="2000" dirty="0"/>
              <a:t>Incorporate diagnostic tests using assertions.</a:t>
            </a: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Recorded Sound">
            <a:hlinkClick r:id="" action="ppaction://media"/>
            <a:extLst>
              <a:ext uri="{FF2B5EF4-FFF2-40B4-BE49-F238E27FC236}">
                <a16:creationId xmlns:a16="http://schemas.microsoft.com/office/drawing/2014/main" id="{97B63CD8-AFA9-4BE4-86CA-9D68388FC07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3354"/>
    </mc:Choice>
    <mc:Fallback>
      <p:transition spd="slow" advTm="333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35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1600" dirty="0"/>
              <a:t>At rest</a:t>
            </a:r>
          </a:p>
          <a:p>
            <a:pPr marL="685800" lvl="1" indent="-228600">
              <a:spcBef>
                <a:spcPts val="0"/>
              </a:spcBef>
              <a:buSzPts val="2000"/>
            </a:pPr>
            <a:r>
              <a:rPr lang="en-US" sz="1400" dirty="0"/>
              <a:t>This is designed to prevent attackers from accessing data that is unencrypted by ensuring that data is encrypted when not being used.  Such as databases, data warehouses, spreadsheets, archives, etc. </a:t>
            </a:r>
          </a:p>
          <a:p>
            <a:pPr marL="228600" lvl="0" indent="-228600" algn="l" rtl="0">
              <a:lnSpc>
                <a:spcPct val="90000"/>
              </a:lnSpc>
              <a:spcBef>
                <a:spcPts val="0"/>
              </a:spcBef>
              <a:spcAft>
                <a:spcPts val="0"/>
              </a:spcAft>
              <a:buClr>
                <a:schemeClr val="lt1"/>
              </a:buClr>
              <a:buSzPts val="2000"/>
              <a:buChar char="•"/>
            </a:pPr>
            <a:endParaRPr lang="en-US" sz="1600" dirty="0"/>
          </a:p>
          <a:p>
            <a:pPr marL="228600" lvl="0" indent="-228600" algn="l" rtl="0">
              <a:lnSpc>
                <a:spcPct val="90000"/>
              </a:lnSpc>
              <a:spcBef>
                <a:spcPts val="0"/>
              </a:spcBef>
              <a:spcAft>
                <a:spcPts val="0"/>
              </a:spcAft>
              <a:buClr>
                <a:schemeClr val="lt1"/>
              </a:buClr>
              <a:buSzPts val="2000"/>
              <a:buChar char="•"/>
            </a:pPr>
            <a:endParaRPr lang="en-US" sz="1600" dirty="0"/>
          </a:p>
          <a:p>
            <a:pPr marL="228600" lvl="0" indent="-228600" algn="l" rtl="0">
              <a:lnSpc>
                <a:spcPct val="90000"/>
              </a:lnSpc>
              <a:spcBef>
                <a:spcPts val="0"/>
              </a:spcBef>
              <a:spcAft>
                <a:spcPts val="0"/>
              </a:spcAft>
              <a:buClr>
                <a:schemeClr val="lt1"/>
              </a:buClr>
              <a:buSzPts val="2000"/>
              <a:buChar char="•"/>
            </a:pPr>
            <a:endParaRPr lang="en-US" sz="1600" dirty="0"/>
          </a:p>
          <a:p>
            <a:pPr marL="228600" lvl="0" indent="-228600" algn="l" rtl="0">
              <a:lnSpc>
                <a:spcPct val="90000"/>
              </a:lnSpc>
              <a:spcBef>
                <a:spcPts val="0"/>
              </a:spcBef>
              <a:spcAft>
                <a:spcPts val="0"/>
              </a:spcAft>
              <a:buClr>
                <a:schemeClr val="lt1"/>
              </a:buClr>
              <a:buSzPts val="2000"/>
              <a:buChar char="•"/>
            </a:pPr>
            <a:r>
              <a:rPr lang="en-US" sz="1600" dirty="0"/>
              <a:t>In flight</a:t>
            </a:r>
          </a:p>
          <a:p>
            <a:pPr marL="685800" lvl="1" indent="-228600">
              <a:spcBef>
                <a:spcPts val="0"/>
              </a:spcBef>
              <a:buSzPts val="2000"/>
            </a:pPr>
            <a:r>
              <a:rPr lang="en-US" sz="1400" dirty="0"/>
              <a:t>This is data that is being encrypted when it’s being transmitted over a network.  </a:t>
            </a:r>
          </a:p>
          <a:p>
            <a:pPr marL="685800" lvl="1" indent="-228600">
              <a:spcBef>
                <a:spcPts val="0"/>
              </a:spcBef>
              <a:buSzPts val="2000"/>
            </a:pPr>
            <a:endParaRPr lang="en-US" sz="1400" dirty="0"/>
          </a:p>
          <a:p>
            <a:pPr marL="228600" lvl="0" indent="-228600" algn="l" rtl="0">
              <a:lnSpc>
                <a:spcPct val="90000"/>
              </a:lnSpc>
              <a:spcBef>
                <a:spcPts val="0"/>
              </a:spcBef>
              <a:spcAft>
                <a:spcPts val="0"/>
              </a:spcAft>
              <a:buClr>
                <a:schemeClr val="lt1"/>
              </a:buClr>
              <a:buSzPts val="2000"/>
              <a:buChar char="•"/>
            </a:pPr>
            <a:endParaRPr lang="en-US" sz="1600" dirty="0"/>
          </a:p>
          <a:p>
            <a:pPr marL="228600" lvl="0" indent="-228600" algn="l" rtl="0">
              <a:lnSpc>
                <a:spcPct val="90000"/>
              </a:lnSpc>
              <a:spcBef>
                <a:spcPts val="0"/>
              </a:spcBef>
              <a:spcAft>
                <a:spcPts val="0"/>
              </a:spcAft>
              <a:buClr>
                <a:schemeClr val="lt1"/>
              </a:buClr>
              <a:buSzPts val="2000"/>
              <a:buChar char="•"/>
            </a:pPr>
            <a:r>
              <a:rPr lang="en-US" sz="1600" dirty="0"/>
              <a:t>In use</a:t>
            </a:r>
          </a:p>
          <a:p>
            <a:pPr marL="685800" lvl="1" indent="-228600">
              <a:spcBef>
                <a:spcPts val="0"/>
              </a:spcBef>
              <a:buSzPts val="2000"/>
            </a:pPr>
            <a:r>
              <a:rPr lang="en-US" sz="1400" dirty="0"/>
              <a:t>Data needs to be secure by making sure we are only authorizing the proper users to certain data.  We ensure data is protected by using the principle of least privilege. </a:t>
            </a:r>
            <a:endParaRPr sz="14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Recorded Sound">
            <a:hlinkClick r:id="" action="ppaction://media"/>
            <a:extLst>
              <a:ext uri="{FF2B5EF4-FFF2-40B4-BE49-F238E27FC236}">
                <a16:creationId xmlns:a16="http://schemas.microsoft.com/office/drawing/2014/main" id="{513712EE-3E7C-4C62-9186-E951EEE9157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6519"/>
    </mc:Choice>
    <mc:Fallback>
      <p:transition spd="slow" advTm="565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651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lt1"/>
              </a:buClr>
              <a:buSzPts val="2400"/>
              <a:buChar char="•"/>
            </a:pPr>
            <a:r>
              <a:rPr lang="en-US" sz="2400" dirty="0"/>
              <a:t>Authentication</a:t>
            </a:r>
          </a:p>
          <a:p>
            <a:pPr marL="685800" lvl="1" indent="-228600">
              <a:spcBef>
                <a:spcPts val="0"/>
              </a:spcBef>
              <a:buSzPts val="2400"/>
            </a:pPr>
            <a:r>
              <a:rPr lang="en-US" sz="2200" dirty="0"/>
              <a:t>Identifies a user and ensures they have access to certain applications and data.  Typically verified with some sort of </a:t>
            </a:r>
            <a:r>
              <a:rPr lang="en-US" sz="2200" dirty="0" err="1"/>
              <a:t>userID</a:t>
            </a:r>
            <a:r>
              <a:rPr lang="en-US" sz="2200" dirty="0"/>
              <a:t> and password. </a:t>
            </a:r>
          </a:p>
          <a:p>
            <a:pPr marL="228600" lvl="0" indent="-228600" algn="l" rtl="0">
              <a:lnSpc>
                <a:spcPct val="90000"/>
              </a:lnSpc>
              <a:spcBef>
                <a:spcPts val="0"/>
              </a:spcBef>
              <a:spcAft>
                <a:spcPts val="0"/>
              </a:spcAft>
              <a:buClr>
                <a:schemeClr val="lt1"/>
              </a:buClr>
              <a:buSzPts val="2400"/>
              <a:buChar char="•"/>
            </a:pPr>
            <a:endParaRPr lang="en-US" sz="2400" dirty="0"/>
          </a:p>
          <a:p>
            <a:pPr marL="0" lvl="0" indent="0" algn="l" rtl="0">
              <a:lnSpc>
                <a:spcPct val="90000"/>
              </a:lnSpc>
              <a:spcBef>
                <a:spcPts val="0"/>
              </a:spcBef>
              <a:spcAft>
                <a:spcPts val="0"/>
              </a:spcAft>
              <a:buClr>
                <a:schemeClr val="lt1"/>
              </a:buClr>
              <a:buSzPts val="2400"/>
              <a:buNone/>
            </a:pPr>
            <a:endParaRPr lang="en-US" sz="2400" dirty="0"/>
          </a:p>
          <a:p>
            <a:pPr marL="228600" lvl="0" indent="-228600" algn="l" rtl="0">
              <a:lnSpc>
                <a:spcPct val="90000"/>
              </a:lnSpc>
              <a:spcBef>
                <a:spcPts val="0"/>
              </a:spcBef>
              <a:spcAft>
                <a:spcPts val="0"/>
              </a:spcAft>
              <a:buClr>
                <a:schemeClr val="lt1"/>
              </a:buClr>
              <a:buSzPts val="2400"/>
              <a:buChar char="•"/>
            </a:pPr>
            <a:r>
              <a:rPr lang="en-US" sz="2400" dirty="0" err="1"/>
              <a:t>Autrhorization</a:t>
            </a:r>
            <a:endParaRPr lang="en-US" sz="2400" dirty="0"/>
          </a:p>
          <a:p>
            <a:pPr marL="685800" lvl="1" indent="-228600">
              <a:spcBef>
                <a:spcPts val="0"/>
              </a:spcBef>
              <a:buSzPts val="2400"/>
            </a:pPr>
            <a:r>
              <a:rPr lang="en-US" sz="2200" dirty="0"/>
              <a:t>Enforce policies such as, determining the activities, resources, or services a user can use. </a:t>
            </a:r>
            <a:endParaRPr lang="en-US" sz="2400" dirty="0"/>
          </a:p>
          <a:p>
            <a:pPr marL="0" lvl="0" indent="0" algn="l" rtl="0">
              <a:lnSpc>
                <a:spcPct val="90000"/>
              </a:lnSpc>
              <a:spcBef>
                <a:spcPts val="0"/>
              </a:spcBef>
              <a:spcAft>
                <a:spcPts val="0"/>
              </a:spcAft>
              <a:buClr>
                <a:schemeClr val="lt1"/>
              </a:buClr>
              <a:buSzPts val="2400"/>
              <a:buNone/>
            </a:pPr>
            <a:endParaRPr lang="en-US" sz="2400" dirty="0"/>
          </a:p>
          <a:p>
            <a:pPr marL="228600" lvl="0" indent="-228600" algn="l" rtl="0">
              <a:lnSpc>
                <a:spcPct val="90000"/>
              </a:lnSpc>
              <a:spcBef>
                <a:spcPts val="0"/>
              </a:spcBef>
              <a:spcAft>
                <a:spcPts val="0"/>
              </a:spcAft>
              <a:buClr>
                <a:schemeClr val="lt1"/>
              </a:buClr>
              <a:buSzPts val="2400"/>
              <a:buChar char="•"/>
            </a:pPr>
            <a:endParaRPr lang="en-US" sz="2400" dirty="0"/>
          </a:p>
          <a:p>
            <a:pPr marL="228600" lvl="0" indent="-228600" algn="l" rtl="0">
              <a:lnSpc>
                <a:spcPct val="90000"/>
              </a:lnSpc>
              <a:spcBef>
                <a:spcPts val="0"/>
              </a:spcBef>
              <a:spcAft>
                <a:spcPts val="0"/>
              </a:spcAft>
              <a:buClr>
                <a:schemeClr val="lt1"/>
              </a:buClr>
              <a:buSzPts val="2400"/>
              <a:buChar char="•"/>
            </a:pPr>
            <a:r>
              <a:rPr lang="en-US" sz="2400" dirty="0"/>
              <a:t>Accounting </a:t>
            </a:r>
          </a:p>
          <a:p>
            <a:pPr marL="685800" lvl="1" indent="-228600">
              <a:spcBef>
                <a:spcPts val="0"/>
              </a:spcBef>
              <a:buSzPts val="2400"/>
            </a:pPr>
            <a:r>
              <a:rPr lang="en-US" sz="2200" dirty="0"/>
              <a:t>Recording the activity of users during access to different networks or applications.  This way we can look back to see what data was looked at and by who if we have a breach. </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Recorded Sound">
            <a:hlinkClick r:id="" action="ppaction://media"/>
            <a:extLst>
              <a:ext uri="{FF2B5EF4-FFF2-40B4-BE49-F238E27FC236}">
                <a16:creationId xmlns:a16="http://schemas.microsoft.com/office/drawing/2014/main" id="{D4D6AB4D-E344-4600-8214-E360D07143B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4177"/>
    </mc:Choice>
    <mc:Fallback>
      <p:transition spd="slow" advTm="54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41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Add to empty vector</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Picture 6" descr="Text&#10;&#10;Description automatically generated">
            <a:extLst>
              <a:ext uri="{FF2B5EF4-FFF2-40B4-BE49-F238E27FC236}">
                <a16:creationId xmlns:a16="http://schemas.microsoft.com/office/drawing/2014/main" id="{6067F1CB-512E-42FD-9FE5-20D6D1B3E5D0}"/>
              </a:ext>
            </a:extLst>
          </p:cNvPr>
          <p:cNvPicPr>
            <a:picLocks noChangeAspect="1"/>
          </p:cNvPicPr>
          <p:nvPr/>
        </p:nvPicPr>
        <p:blipFill>
          <a:blip r:embed="rId7"/>
          <a:stretch>
            <a:fillRect/>
          </a:stretch>
        </p:blipFill>
        <p:spPr>
          <a:xfrm>
            <a:off x="780308" y="2057373"/>
            <a:ext cx="10631384" cy="4182059"/>
          </a:xfrm>
          <a:prstGeom prst="rect">
            <a:avLst/>
          </a:prstGeom>
        </p:spPr>
      </p:pic>
      <p:pic>
        <p:nvPicPr>
          <p:cNvPr id="2" name="Recorded Sound">
            <a:hlinkClick r:id="" action="ppaction://media"/>
            <a:extLst>
              <a:ext uri="{FF2B5EF4-FFF2-40B4-BE49-F238E27FC236}">
                <a16:creationId xmlns:a16="http://schemas.microsoft.com/office/drawing/2014/main" id="{D846F2B0-457D-4ACE-AF36-777C9A570A5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5791200" y="31242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6582"/>
    </mc:Choice>
    <mc:Fallback>
      <p:transition spd="slow" advTm="36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5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BD37D-2D8A-4492-9E08-1D298218B5E6}"/>
              </a:ext>
            </a:extLst>
          </p:cNvPr>
          <p:cNvSpPr>
            <a:spLocks noGrp="1"/>
          </p:cNvSpPr>
          <p:nvPr>
            <p:ph type="title"/>
          </p:nvPr>
        </p:nvSpPr>
        <p:spPr/>
        <p:txBody>
          <a:bodyPr/>
          <a:lstStyle/>
          <a:p>
            <a:r>
              <a:rPr lang="en-US" dirty="0"/>
              <a:t>Buffer Overflow</a:t>
            </a:r>
          </a:p>
        </p:txBody>
      </p:sp>
      <p:pic>
        <p:nvPicPr>
          <p:cNvPr id="9" name="Picture 8" descr="Text&#10;&#10;Description automatically generated">
            <a:extLst>
              <a:ext uri="{FF2B5EF4-FFF2-40B4-BE49-F238E27FC236}">
                <a16:creationId xmlns:a16="http://schemas.microsoft.com/office/drawing/2014/main" id="{AE4FCB97-9F7B-4C20-9FCC-C55802962CF7}"/>
              </a:ext>
            </a:extLst>
          </p:cNvPr>
          <p:cNvPicPr>
            <a:picLocks noChangeAspect="1"/>
          </p:cNvPicPr>
          <p:nvPr/>
        </p:nvPicPr>
        <p:blipFill>
          <a:blip r:embed="rId2"/>
          <a:stretch>
            <a:fillRect/>
          </a:stretch>
        </p:blipFill>
        <p:spPr>
          <a:xfrm>
            <a:off x="409267" y="1672751"/>
            <a:ext cx="11373465" cy="5067262"/>
          </a:xfrm>
          <a:prstGeom prst="rect">
            <a:avLst/>
          </a:prstGeom>
        </p:spPr>
      </p:pic>
    </p:spTree>
    <p:extLst>
      <p:ext uri="{BB962C8B-B14F-4D97-AF65-F5344CB8AC3E}">
        <p14:creationId xmlns:p14="http://schemas.microsoft.com/office/powerpoint/2010/main" val="23239654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1479</TotalTime>
  <Words>904</Words>
  <Application>Microsoft Office PowerPoint</Application>
  <PresentationFormat>Widescreen</PresentationFormat>
  <Paragraphs>94</Paragraphs>
  <Slides>15</Slides>
  <Notes>14</Notes>
  <HiddenSlides>0</HiddenSlides>
  <MMClips>15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Open Sans</vt: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Add to empty vector</vt:lpstr>
      <vt:lpstr>Buffer Overflow</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Gontarek, Michael</cp:lastModifiedBy>
  <cp:revision>9</cp:revision>
  <dcterms:created xsi:type="dcterms:W3CDTF">2020-08-19T17:59:24Z</dcterms:created>
  <dcterms:modified xsi:type="dcterms:W3CDTF">2022-04-19T03:05:44Z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